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5054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04" y="2320528"/>
            <a:ext cx="4887873" cy="358854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24124" y="2389227"/>
            <a:ext cx="7468553" cy="19431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2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Phishing Awareness Training</a:t>
            </a:r>
            <a:endParaRPr lang="en-US" sz="6120" dirty="0"/>
          </a:p>
        </p:txBody>
      </p:sp>
      <p:sp>
        <p:nvSpPr>
          <p:cNvPr id="7" name="Text 2"/>
          <p:cNvSpPr/>
          <p:nvPr/>
        </p:nvSpPr>
        <p:spPr>
          <a:xfrm>
            <a:off x="6324124" y="4691301"/>
            <a:ext cx="7468553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Welcome to this training module on phishing awareness. You will learn how to recognize and avoid phishing attacks. This knowledge will help protect you from cyber threats.</a:t>
            </a:r>
            <a:endParaRPr lang="en-US" sz="188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4509" y="2329339"/>
            <a:ext cx="4965263" cy="357092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29615" y="1380768"/>
            <a:ext cx="7187089" cy="6131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28"/>
              </a:lnSpc>
              <a:buNone/>
            </a:pPr>
            <a:r>
              <a:rPr lang="en-US" sz="3863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Understanding Phishing Attacks</a:t>
            </a:r>
            <a:endParaRPr lang="en-US" sz="3863" dirty="0"/>
          </a:p>
        </p:txBody>
      </p:sp>
      <p:sp>
        <p:nvSpPr>
          <p:cNvPr id="7" name="Shape 2"/>
          <p:cNvSpPr/>
          <p:nvPr/>
        </p:nvSpPr>
        <p:spPr>
          <a:xfrm>
            <a:off x="729615" y="2541151"/>
            <a:ext cx="469106" cy="469106"/>
          </a:xfrm>
          <a:prstGeom prst="roundRect">
            <a:avLst>
              <a:gd name="adj" fmla="val 6666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875824" y="2628543"/>
            <a:ext cx="176570" cy="2943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18"/>
              </a:lnSpc>
              <a:buNone/>
            </a:pPr>
            <a:r>
              <a:rPr lang="en-US" sz="2318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318" dirty="0"/>
          </a:p>
        </p:txBody>
      </p:sp>
      <p:sp>
        <p:nvSpPr>
          <p:cNvPr id="9" name="Text 4"/>
          <p:cNvSpPr/>
          <p:nvPr/>
        </p:nvSpPr>
        <p:spPr>
          <a:xfrm>
            <a:off x="1407200" y="2541151"/>
            <a:ext cx="2452807" cy="3065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14"/>
              </a:lnSpc>
              <a:buNone/>
            </a:pPr>
            <a:r>
              <a:rPr lang="en-US" sz="1931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Deceptive Emails</a:t>
            </a:r>
            <a:endParaRPr lang="en-US" sz="1931" dirty="0"/>
          </a:p>
        </p:txBody>
      </p:sp>
      <p:sp>
        <p:nvSpPr>
          <p:cNvPr id="10" name="Text 5"/>
          <p:cNvSpPr/>
          <p:nvPr/>
        </p:nvSpPr>
        <p:spPr>
          <a:xfrm>
            <a:off x="1407200" y="2972753"/>
            <a:ext cx="3060621" cy="20009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7"/>
              </a:lnSpc>
              <a:buNone/>
            </a:pPr>
            <a:r>
              <a:rPr lang="en-US" sz="1642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Phishing involves sending emails that appear legitimate but are actually designed to steal your personal information. They often impersonate trusted organizations or individuals.</a:t>
            </a:r>
            <a:endParaRPr lang="en-US" sz="1642" dirty="0"/>
          </a:p>
        </p:txBody>
      </p:sp>
      <p:sp>
        <p:nvSpPr>
          <p:cNvPr id="11" name="Shape 6"/>
          <p:cNvSpPr/>
          <p:nvPr/>
        </p:nvSpPr>
        <p:spPr>
          <a:xfrm>
            <a:off x="4676299" y="2541151"/>
            <a:ext cx="469106" cy="469106"/>
          </a:xfrm>
          <a:prstGeom prst="roundRect">
            <a:avLst>
              <a:gd name="adj" fmla="val 6666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4822508" y="2628543"/>
            <a:ext cx="176570" cy="2943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18"/>
              </a:lnSpc>
              <a:buNone/>
            </a:pPr>
            <a:r>
              <a:rPr lang="en-US" sz="2318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318" dirty="0"/>
          </a:p>
        </p:txBody>
      </p:sp>
      <p:sp>
        <p:nvSpPr>
          <p:cNvPr id="13" name="Text 8"/>
          <p:cNvSpPr/>
          <p:nvPr/>
        </p:nvSpPr>
        <p:spPr>
          <a:xfrm>
            <a:off x="5353883" y="2541151"/>
            <a:ext cx="2452807" cy="3065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14"/>
              </a:lnSpc>
              <a:buNone/>
            </a:pPr>
            <a:r>
              <a:rPr lang="en-US" sz="1931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Stolen Data</a:t>
            </a:r>
            <a:endParaRPr lang="en-US" sz="1931" dirty="0"/>
          </a:p>
        </p:txBody>
      </p:sp>
      <p:sp>
        <p:nvSpPr>
          <p:cNvPr id="14" name="Text 9"/>
          <p:cNvSpPr/>
          <p:nvPr/>
        </p:nvSpPr>
        <p:spPr>
          <a:xfrm>
            <a:off x="5353883" y="2972753"/>
            <a:ext cx="3060621" cy="23344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7"/>
              </a:lnSpc>
              <a:buNone/>
            </a:pPr>
            <a:r>
              <a:rPr lang="en-US" sz="1642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Phishing attacks aim to obtain sensitive data such as your login credentials, credit card numbers, or social security numbers. These attacks can have severe consequences for both individuals and organizations.</a:t>
            </a:r>
            <a:endParaRPr lang="en-US" sz="1642" dirty="0"/>
          </a:p>
        </p:txBody>
      </p:sp>
      <p:sp>
        <p:nvSpPr>
          <p:cNvPr id="15" name="Shape 10"/>
          <p:cNvSpPr/>
          <p:nvPr/>
        </p:nvSpPr>
        <p:spPr>
          <a:xfrm>
            <a:off x="729615" y="5750243"/>
            <a:ext cx="469106" cy="469106"/>
          </a:xfrm>
          <a:prstGeom prst="roundRect">
            <a:avLst>
              <a:gd name="adj" fmla="val 6666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875824" y="5837634"/>
            <a:ext cx="176570" cy="2943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18"/>
              </a:lnSpc>
              <a:buNone/>
            </a:pPr>
            <a:r>
              <a:rPr lang="en-US" sz="2318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318" dirty="0"/>
          </a:p>
        </p:txBody>
      </p:sp>
      <p:sp>
        <p:nvSpPr>
          <p:cNvPr id="17" name="Text 12"/>
          <p:cNvSpPr/>
          <p:nvPr/>
        </p:nvSpPr>
        <p:spPr>
          <a:xfrm>
            <a:off x="1407200" y="5750243"/>
            <a:ext cx="2452807" cy="3065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14"/>
              </a:lnSpc>
              <a:buNone/>
            </a:pPr>
            <a:r>
              <a:rPr lang="en-US" sz="1931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Financial Loss</a:t>
            </a:r>
            <a:endParaRPr lang="en-US" sz="1931" dirty="0"/>
          </a:p>
        </p:txBody>
      </p:sp>
      <p:sp>
        <p:nvSpPr>
          <p:cNvPr id="18" name="Text 13"/>
          <p:cNvSpPr/>
          <p:nvPr/>
        </p:nvSpPr>
        <p:spPr>
          <a:xfrm>
            <a:off x="1407200" y="6181844"/>
            <a:ext cx="7007185" cy="6669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7"/>
              </a:lnSpc>
              <a:buNone/>
            </a:pPr>
            <a:r>
              <a:rPr lang="en-US" sz="1642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Phishing can lead to financial losses, identity theft, and reputational damage. By understanding phishing tactics, you can protect yourself from these risks.</a:t>
            </a:r>
            <a:endParaRPr lang="en-US" sz="1642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37724" y="2294215"/>
            <a:ext cx="7321153" cy="704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44"/>
              </a:lnSpc>
              <a:buNone/>
            </a:pPr>
            <a:r>
              <a:rPr lang="en-US" sz="4435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Recognizing Phishing Emails</a:t>
            </a:r>
            <a:endParaRPr lang="en-US" sz="4435" dirty="0"/>
          </a:p>
        </p:txBody>
      </p:sp>
      <p:sp>
        <p:nvSpPr>
          <p:cNvPr id="5" name="Text 2"/>
          <p:cNvSpPr/>
          <p:nvPr/>
        </p:nvSpPr>
        <p:spPr>
          <a:xfrm>
            <a:off x="837724" y="3596521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Suspicious Sender</a:t>
            </a:r>
            <a:endParaRPr lang="en-US" sz="2218" dirty="0"/>
          </a:p>
        </p:txBody>
      </p:sp>
      <p:sp>
        <p:nvSpPr>
          <p:cNvPr id="6" name="Text 3"/>
          <p:cNvSpPr/>
          <p:nvPr/>
        </p:nvSpPr>
        <p:spPr>
          <a:xfrm>
            <a:off x="837724" y="4187785"/>
            <a:ext cx="3928586" cy="1532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Check the sender's email address carefully. If it looks unusual or misspelled, it's likely a phishing attempt.</a:t>
            </a:r>
            <a:endParaRPr lang="en-US" sz="1885" dirty="0"/>
          </a:p>
        </p:txBody>
      </p:sp>
      <p:sp>
        <p:nvSpPr>
          <p:cNvPr id="7" name="Text 4"/>
          <p:cNvSpPr/>
          <p:nvPr/>
        </p:nvSpPr>
        <p:spPr>
          <a:xfrm>
            <a:off x="5357813" y="3596521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Urgency or Fear</a:t>
            </a:r>
            <a:endParaRPr lang="en-US" sz="2218" dirty="0"/>
          </a:p>
        </p:txBody>
      </p:sp>
      <p:sp>
        <p:nvSpPr>
          <p:cNvPr id="8" name="Text 5"/>
          <p:cNvSpPr/>
          <p:nvPr/>
        </p:nvSpPr>
        <p:spPr>
          <a:xfrm>
            <a:off x="5357813" y="4187785"/>
            <a:ext cx="3928586" cy="1532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Phishing emails often create a sense of urgency or fear, pressuring you to act quickly. Don't let this influence your judgment.</a:t>
            </a:r>
            <a:endParaRPr lang="en-US" sz="1885" dirty="0"/>
          </a:p>
        </p:txBody>
      </p:sp>
      <p:sp>
        <p:nvSpPr>
          <p:cNvPr id="9" name="Text 6"/>
          <p:cNvSpPr/>
          <p:nvPr/>
        </p:nvSpPr>
        <p:spPr>
          <a:xfrm>
            <a:off x="9877901" y="3596521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Unclear Links</a:t>
            </a:r>
            <a:endParaRPr lang="en-US" sz="2218" dirty="0"/>
          </a:p>
        </p:txBody>
      </p:sp>
      <p:sp>
        <p:nvSpPr>
          <p:cNvPr id="10" name="Text 7"/>
          <p:cNvSpPr/>
          <p:nvPr/>
        </p:nvSpPr>
        <p:spPr>
          <a:xfrm>
            <a:off x="9877901" y="4187785"/>
            <a:ext cx="3928586" cy="1532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Hover over links before clicking them. If the URL doesn't match the expected website or looks suspicious, it's best to avoid clicking.</a:t>
            </a:r>
            <a:endParaRPr lang="en-US" sz="188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04" y="2320528"/>
            <a:ext cx="4887873" cy="358854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24124" y="751165"/>
            <a:ext cx="7468553" cy="14080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44"/>
              </a:lnSpc>
              <a:buNone/>
            </a:pPr>
            <a:r>
              <a:rPr lang="en-US" sz="4435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Identifying Phishing Websites</a:t>
            </a:r>
            <a:endParaRPr lang="en-US" sz="4435" dirty="0"/>
          </a:p>
        </p:txBody>
      </p:sp>
      <p:sp>
        <p:nvSpPr>
          <p:cNvPr id="7" name="Shape 2"/>
          <p:cNvSpPr/>
          <p:nvPr/>
        </p:nvSpPr>
        <p:spPr>
          <a:xfrm>
            <a:off x="6324124" y="2518172"/>
            <a:ext cx="3614618" cy="2935010"/>
          </a:xfrm>
          <a:prstGeom prst="roundRect">
            <a:avLst>
              <a:gd name="adj" fmla="val 12234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586299" y="2780347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Incorrect Spelling</a:t>
            </a:r>
            <a:endParaRPr lang="en-US" sz="2218" dirty="0"/>
          </a:p>
        </p:txBody>
      </p:sp>
      <p:sp>
        <p:nvSpPr>
          <p:cNvPr id="9" name="Text 4"/>
          <p:cNvSpPr/>
          <p:nvPr/>
        </p:nvSpPr>
        <p:spPr>
          <a:xfrm>
            <a:off x="6586299" y="3275886"/>
            <a:ext cx="3090267" cy="1915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Phishing websites often have spelling errors in their domain names or on their pages. This is a common giveaway.</a:t>
            </a:r>
            <a:endParaRPr lang="en-US" sz="1885" dirty="0"/>
          </a:p>
        </p:txBody>
      </p:sp>
      <p:sp>
        <p:nvSpPr>
          <p:cNvPr id="10" name="Shape 5"/>
          <p:cNvSpPr/>
          <p:nvPr/>
        </p:nvSpPr>
        <p:spPr>
          <a:xfrm>
            <a:off x="10178058" y="2518172"/>
            <a:ext cx="3614618" cy="2935010"/>
          </a:xfrm>
          <a:prstGeom prst="roundRect">
            <a:avLst>
              <a:gd name="adj" fmla="val 12234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10440233" y="2780347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Unfamiliar URL</a:t>
            </a:r>
            <a:endParaRPr lang="en-US" sz="2218" dirty="0"/>
          </a:p>
        </p:txBody>
      </p:sp>
      <p:sp>
        <p:nvSpPr>
          <p:cNvPr id="12" name="Text 7"/>
          <p:cNvSpPr/>
          <p:nvPr/>
        </p:nvSpPr>
        <p:spPr>
          <a:xfrm>
            <a:off x="10440233" y="3275886"/>
            <a:ext cx="3090267" cy="1915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website address should match the expected domain name. Be wary of websites with unusual or unfamiliar URLs.</a:t>
            </a:r>
            <a:endParaRPr lang="en-US" sz="1885" dirty="0"/>
          </a:p>
        </p:txBody>
      </p:sp>
      <p:sp>
        <p:nvSpPr>
          <p:cNvPr id="13" name="Shape 8"/>
          <p:cNvSpPr/>
          <p:nvPr/>
        </p:nvSpPr>
        <p:spPr>
          <a:xfrm>
            <a:off x="6324124" y="5692497"/>
            <a:ext cx="7468553" cy="1785938"/>
          </a:xfrm>
          <a:prstGeom prst="roundRect">
            <a:avLst>
              <a:gd name="adj" fmla="val 20105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4" name="Text 9"/>
          <p:cNvSpPr/>
          <p:nvPr/>
        </p:nvSpPr>
        <p:spPr>
          <a:xfrm>
            <a:off x="6586299" y="5954673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Security Concerns</a:t>
            </a:r>
            <a:endParaRPr lang="en-US" sz="2218" dirty="0"/>
          </a:p>
        </p:txBody>
      </p:sp>
      <p:sp>
        <p:nvSpPr>
          <p:cNvPr id="15" name="Text 10"/>
          <p:cNvSpPr/>
          <p:nvPr/>
        </p:nvSpPr>
        <p:spPr>
          <a:xfrm>
            <a:off x="6586299" y="6450211"/>
            <a:ext cx="6944201" cy="7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Look for a secure connection symbol (a padlock icon) in your browser's address bar. It indicates that the website is encrypted.</a:t>
            </a:r>
            <a:endParaRPr lang="en-US" sz="188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126" y="2711291"/>
            <a:ext cx="4990148" cy="280701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80773" y="1154073"/>
            <a:ext cx="7518559" cy="583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595"/>
              </a:lnSpc>
              <a:buNone/>
            </a:pPr>
            <a:r>
              <a:rPr lang="en-US" sz="367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Avoiding Social Engineering Tactics</a:t>
            </a:r>
            <a:endParaRPr lang="en-US" sz="3676" dirty="0"/>
          </a:p>
        </p:txBody>
      </p:sp>
      <p:sp>
        <p:nvSpPr>
          <p:cNvPr id="7" name="Shape 2"/>
          <p:cNvSpPr/>
          <p:nvPr/>
        </p:nvSpPr>
        <p:spPr>
          <a:xfrm>
            <a:off x="6465927" y="2035135"/>
            <a:ext cx="24765" cy="5040273"/>
          </a:xfrm>
          <a:prstGeom prst="roundRect">
            <a:avLst>
              <a:gd name="adj" fmla="val 1201772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8" name="Shape 3"/>
          <p:cNvSpPr/>
          <p:nvPr/>
        </p:nvSpPr>
        <p:spPr>
          <a:xfrm>
            <a:off x="6701492" y="2468999"/>
            <a:ext cx="694373" cy="24765"/>
          </a:xfrm>
          <a:prstGeom prst="roundRect">
            <a:avLst>
              <a:gd name="adj" fmla="val 1201772"/>
            </a:avLst>
          </a:prstGeom>
          <a:solidFill>
            <a:srgbClr val="F2B42D"/>
          </a:solidFill>
          <a:ln/>
        </p:spPr>
      </p:sp>
      <p:sp>
        <p:nvSpPr>
          <p:cNvPr id="9" name="Shape 4"/>
          <p:cNvSpPr/>
          <p:nvPr/>
        </p:nvSpPr>
        <p:spPr>
          <a:xfrm>
            <a:off x="6255127" y="2258258"/>
            <a:ext cx="446365" cy="446365"/>
          </a:xfrm>
          <a:prstGeom prst="roundRect">
            <a:avLst>
              <a:gd name="adj" fmla="val 66676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6394192" y="2341364"/>
            <a:ext cx="168116" cy="2801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06"/>
              </a:lnSpc>
              <a:buNone/>
            </a:pPr>
            <a:r>
              <a:rPr lang="en-US" sz="220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206" dirty="0"/>
          </a:p>
        </p:txBody>
      </p:sp>
      <p:sp>
        <p:nvSpPr>
          <p:cNvPr id="11" name="Text 6"/>
          <p:cNvSpPr/>
          <p:nvPr/>
        </p:nvSpPr>
        <p:spPr>
          <a:xfrm>
            <a:off x="7569517" y="2233493"/>
            <a:ext cx="2334220" cy="2918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98"/>
              </a:lnSpc>
              <a:buNone/>
            </a:pPr>
            <a:r>
              <a:rPr lang="en-US" sz="1838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Building Trust</a:t>
            </a:r>
            <a:endParaRPr lang="en-US" sz="1838" dirty="0"/>
          </a:p>
        </p:txBody>
      </p:sp>
      <p:sp>
        <p:nvSpPr>
          <p:cNvPr id="12" name="Text 7"/>
          <p:cNvSpPr/>
          <p:nvPr/>
        </p:nvSpPr>
        <p:spPr>
          <a:xfrm>
            <a:off x="7569517" y="2644259"/>
            <a:ext cx="6366510" cy="6346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62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Social engineering relies on building trust and exploiting human emotions. Be wary of individuals who try to gain your trust quickly.</a:t>
            </a:r>
            <a:endParaRPr lang="en-US" sz="1562" dirty="0"/>
          </a:p>
        </p:txBody>
      </p:sp>
      <p:sp>
        <p:nvSpPr>
          <p:cNvPr id="13" name="Shape 8"/>
          <p:cNvSpPr/>
          <p:nvPr/>
        </p:nvSpPr>
        <p:spPr>
          <a:xfrm>
            <a:off x="6701492" y="4109442"/>
            <a:ext cx="694373" cy="24765"/>
          </a:xfrm>
          <a:prstGeom prst="roundRect">
            <a:avLst>
              <a:gd name="adj" fmla="val 1201772"/>
            </a:avLst>
          </a:prstGeom>
          <a:solidFill>
            <a:srgbClr val="D7425E"/>
          </a:solidFill>
          <a:ln/>
        </p:spPr>
      </p:sp>
      <p:sp>
        <p:nvSpPr>
          <p:cNvPr id="14" name="Shape 9"/>
          <p:cNvSpPr/>
          <p:nvPr/>
        </p:nvSpPr>
        <p:spPr>
          <a:xfrm>
            <a:off x="6255127" y="3898702"/>
            <a:ext cx="446365" cy="446365"/>
          </a:xfrm>
          <a:prstGeom prst="roundRect">
            <a:avLst>
              <a:gd name="adj" fmla="val 66676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5" name="Text 10"/>
          <p:cNvSpPr/>
          <p:nvPr/>
        </p:nvSpPr>
        <p:spPr>
          <a:xfrm>
            <a:off x="6394192" y="3981807"/>
            <a:ext cx="168116" cy="2801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06"/>
              </a:lnSpc>
              <a:buNone/>
            </a:pPr>
            <a:r>
              <a:rPr lang="en-US" sz="220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206" dirty="0"/>
          </a:p>
        </p:txBody>
      </p:sp>
      <p:sp>
        <p:nvSpPr>
          <p:cNvPr id="16" name="Text 11"/>
          <p:cNvSpPr/>
          <p:nvPr/>
        </p:nvSpPr>
        <p:spPr>
          <a:xfrm>
            <a:off x="7569517" y="3873937"/>
            <a:ext cx="2352556" cy="2918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98"/>
              </a:lnSpc>
              <a:buNone/>
            </a:pPr>
            <a:r>
              <a:rPr lang="en-US" sz="1838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Information Gathering</a:t>
            </a:r>
            <a:endParaRPr lang="en-US" sz="1838" dirty="0"/>
          </a:p>
        </p:txBody>
      </p:sp>
      <p:sp>
        <p:nvSpPr>
          <p:cNvPr id="17" name="Text 12"/>
          <p:cNvSpPr/>
          <p:nvPr/>
        </p:nvSpPr>
        <p:spPr>
          <a:xfrm>
            <a:off x="7569517" y="4284702"/>
            <a:ext cx="6366510" cy="9519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62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Phishing attacks often involve gathering information about you to make the attack appear more legitimate. Be cautious about sharing personal data.</a:t>
            </a:r>
            <a:endParaRPr lang="en-US" sz="1562" dirty="0"/>
          </a:p>
        </p:txBody>
      </p:sp>
      <p:sp>
        <p:nvSpPr>
          <p:cNvPr id="18" name="Shape 13"/>
          <p:cNvSpPr/>
          <p:nvPr/>
        </p:nvSpPr>
        <p:spPr>
          <a:xfrm>
            <a:off x="6701492" y="6067187"/>
            <a:ext cx="694373" cy="24765"/>
          </a:xfrm>
          <a:prstGeom prst="roundRect">
            <a:avLst>
              <a:gd name="adj" fmla="val 1201772"/>
            </a:avLst>
          </a:prstGeom>
          <a:solidFill>
            <a:srgbClr val="DD785E"/>
          </a:solidFill>
          <a:ln/>
        </p:spPr>
      </p:sp>
      <p:sp>
        <p:nvSpPr>
          <p:cNvPr id="19" name="Shape 14"/>
          <p:cNvSpPr/>
          <p:nvPr/>
        </p:nvSpPr>
        <p:spPr>
          <a:xfrm>
            <a:off x="6255127" y="5856446"/>
            <a:ext cx="446365" cy="446365"/>
          </a:xfrm>
          <a:prstGeom prst="roundRect">
            <a:avLst>
              <a:gd name="adj" fmla="val 66676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6394192" y="5939552"/>
            <a:ext cx="168116" cy="2801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06"/>
              </a:lnSpc>
              <a:buNone/>
            </a:pPr>
            <a:r>
              <a:rPr lang="en-US" sz="220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206" dirty="0"/>
          </a:p>
        </p:txBody>
      </p:sp>
      <p:sp>
        <p:nvSpPr>
          <p:cNvPr id="21" name="Text 16"/>
          <p:cNvSpPr/>
          <p:nvPr/>
        </p:nvSpPr>
        <p:spPr>
          <a:xfrm>
            <a:off x="7569517" y="5831681"/>
            <a:ext cx="2334220" cy="2918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98"/>
              </a:lnSpc>
              <a:buNone/>
            </a:pPr>
            <a:r>
              <a:rPr lang="en-US" sz="1838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Exploiting Fears</a:t>
            </a:r>
            <a:endParaRPr lang="en-US" sz="1838" dirty="0"/>
          </a:p>
        </p:txBody>
      </p:sp>
      <p:sp>
        <p:nvSpPr>
          <p:cNvPr id="22" name="Text 17"/>
          <p:cNvSpPr/>
          <p:nvPr/>
        </p:nvSpPr>
        <p:spPr>
          <a:xfrm>
            <a:off x="7569517" y="6242447"/>
            <a:ext cx="6366510" cy="6346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62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Phishing attacks may use fear tactics or threats to pressure you into taking immediate action. Take your time and make informed decisions.</a:t>
            </a:r>
            <a:endParaRPr lang="en-US" sz="1562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4504" y="1449110"/>
            <a:ext cx="5045273" cy="533126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7577" y="899517"/>
            <a:ext cx="7196614" cy="5188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087"/>
              </a:lnSpc>
              <a:buNone/>
            </a:pPr>
            <a:r>
              <a:rPr lang="en-US" sz="327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Best Practices for Phishing Prevention</a:t>
            </a:r>
            <a:endParaRPr lang="en-US" sz="3270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577" y="1683068"/>
            <a:ext cx="882253" cy="1411724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764506" y="1859518"/>
            <a:ext cx="2076093" cy="2595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43"/>
              </a:lnSpc>
              <a:buNone/>
            </a:pPr>
            <a:r>
              <a:rPr lang="en-US" sz="1635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Strong Passwords</a:t>
            </a:r>
            <a:endParaRPr lang="en-US" sz="1635" dirty="0"/>
          </a:p>
        </p:txBody>
      </p:sp>
      <p:sp>
        <p:nvSpPr>
          <p:cNvPr id="9" name="Text 3"/>
          <p:cNvSpPr/>
          <p:nvPr/>
        </p:nvSpPr>
        <p:spPr>
          <a:xfrm>
            <a:off x="1764506" y="2224921"/>
            <a:ext cx="6761917" cy="564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23"/>
              </a:lnSpc>
              <a:buNone/>
            </a:pPr>
            <a:r>
              <a:rPr lang="en-US" sz="139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 strong and unique passwords for each account. Avoid using the same password for multiple accounts.</a:t>
            </a:r>
            <a:endParaRPr lang="en-US" sz="139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577" y="3094792"/>
            <a:ext cx="882253" cy="1411724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764506" y="3271242"/>
            <a:ext cx="2537460" cy="2595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43"/>
              </a:lnSpc>
              <a:buNone/>
            </a:pPr>
            <a:r>
              <a:rPr lang="en-US" sz="1635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Two-Factor Authentication</a:t>
            </a:r>
            <a:endParaRPr lang="en-US" sz="1635" dirty="0"/>
          </a:p>
        </p:txBody>
      </p:sp>
      <p:sp>
        <p:nvSpPr>
          <p:cNvPr id="12" name="Text 5"/>
          <p:cNvSpPr/>
          <p:nvPr/>
        </p:nvSpPr>
        <p:spPr>
          <a:xfrm>
            <a:off x="1764506" y="3636645"/>
            <a:ext cx="6761917" cy="564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23"/>
              </a:lnSpc>
              <a:buNone/>
            </a:pPr>
            <a:r>
              <a:rPr lang="en-US" sz="139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Enable two-factor authentication whenever possible. This adds an extra layer of security to your accounts.</a:t>
            </a:r>
            <a:endParaRPr lang="en-US" sz="139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577" y="4506516"/>
            <a:ext cx="882253" cy="1411724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1764506" y="4682966"/>
            <a:ext cx="2076093" cy="2595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43"/>
              </a:lnSpc>
              <a:buNone/>
            </a:pPr>
            <a:r>
              <a:rPr lang="en-US" sz="1635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Regular Updates</a:t>
            </a:r>
            <a:endParaRPr lang="en-US" sz="1635" dirty="0"/>
          </a:p>
        </p:txBody>
      </p:sp>
      <p:sp>
        <p:nvSpPr>
          <p:cNvPr id="15" name="Text 7"/>
          <p:cNvSpPr/>
          <p:nvPr/>
        </p:nvSpPr>
        <p:spPr>
          <a:xfrm>
            <a:off x="1764506" y="5048369"/>
            <a:ext cx="6761917" cy="564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23"/>
              </a:lnSpc>
              <a:buNone/>
            </a:pPr>
            <a:r>
              <a:rPr lang="en-US" sz="139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Keep your software and operating system up to date. Regular updates patch vulnerabilities that can be exploited by phishing attacks.</a:t>
            </a:r>
            <a:endParaRPr lang="en-US" sz="1390" dirty="0"/>
          </a:p>
        </p:txBody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577" y="5918240"/>
            <a:ext cx="882253" cy="1411724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1764506" y="6094690"/>
            <a:ext cx="2076093" cy="2595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43"/>
              </a:lnSpc>
              <a:buNone/>
            </a:pPr>
            <a:r>
              <a:rPr lang="en-US" sz="1635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Be Aware</a:t>
            </a:r>
            <a:endParaRPr lang="en-US" sz="1635" dirty="0"/>
          </a:p>
        </p:txBody>
      </p:sp>
      <p:sp>
        <p:nvSpPr>
          <p:cNvPr id="18" name="Text 9"/>
          <p:cNvSpPr/>
          <p:nvPr/>
        </p:nvSpPr>
        <p:spPr>
          <a:xfrm>
            <a:off x="1764506" y="6460093"/>
            <a:ext cx="6761917" cy="564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23"/>
              </a:lnSpc>
              <a:buNone/>
            </a:pPr>
            <a:r>
              <a:rPr lang="en-US" sz="139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Be mindful of the information you share online. Think twice before clicking on links or opening attachments from unknown senders.</a:t>
            </a:r>
            <a:endParaRPr lang="en-US" sz="139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226" y="2149197"/>
            <a:ext cx="4913828" cy="393108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87810" y="629960"/>
            <a:ext cx="7541181" cy="13468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303"/>
              </a:lnSpc>
              <a:buNone/>
            </a:pPr>
            <a:r>
              <a:rPr lang="en-US" sz="4243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Real-World Phishing Examples</a:t>
            </a:r>
            <a:endParaRPr lang="en-US" sz="4243" dirty="0"/>
          </a:p>
        </p:txBody>
      </p:sp>
      <p:sp>
        <p:nvSpPr>
          <p:cNvPr id="7" name="Shape 2"/>
          <p:cNvSpPr/>
          <p:nvPr/>
        </p:nvSpPr>
        <p:spPr>
          <a:xfrm>
            <a:off x="6287810" y="2320171"/>
            <a:ext cx="7541181" cy="5279469"/>
          </a:xfrm>
          <a:prstGeom prst="roundRect">
            <a:avLst>
              <a:gd name="adj" fmla="val 650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3"/>
          <p:cNvSpPr/>
          <p:nvPr/>
        </p:nvSpPr>
        <p:spPr>
          <a:xfrm>
            <a:off x="6295430" y="2327791"/>
            <a:ext cx="7525941" cy="17547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6524387" y="2472690"/>
            <a:ext cx="3301246" cy="3662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85"/>
              </a:lnSpc>
              <a:buNone/>
            </a:pPr>
            <a:r>
              <a:rPr lang="en-US" sz="1803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Fake Bank Emails</a:t>
            </a:r>
            <a:endParaRPr lang="en-US" sz="1803" dirty="0"/>
          </a:p>
        </p:txBody>
      </p:sp>
      <p:sp>
        <p:nvSpPr>
          <p:cNvPr id="10" name="Text 5"/>
          <p:cNvSpPr/>
          <p:nvPr/>
        </p:nvSpPr>
        <p:spPr>
          <a:xfrm>
            <a:off x="10291167" y="2472690"/>
            <a:ext cx="3301246" cy="14649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85"/>
              </a:lnSpc>
              <a:buNone/>
            </a:pPr>
            <a:r>
              <a:rPr lang="en-US" sz="1803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Emails impersonating banks to trick you into revealing your login credentials or account information.</a:t>
            </a:r>
            <a:endParaRPr lang="en-US" sz="1803" dirty="0"/>
          </a:p>
        </p:txBody>
      </p:sp>
      <p:sp>
        <p:nvSpPr>
          <p:cNvPr id="11" name="Shape 6"/>
          <p:cNvSpPr/>
          <p:nvPr/>
        </p:nvSpPr>
        <p:spPr>
          <a:xfrm>
            <a:off x="6295430" y="4082534"/>
            <a:ext cx="7525941" cy="17547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7"/>
          <p:cNvSpPr/>
          <p:nvPr/>
        </p:nvSpPr>
        <p:spPr>
          <a:xfrm>
            <a:off x="6524387" y="4227433"/>
            <a:ext cx="3301246" cy="3662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85"/>
              </a:lnSpc>
              <a:buNone/>
            </a:pPr>
            <a:r>
              <a:rPr lang="en-US" sz="1803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Social Media Scams</a:t>
            </a:r>
            <a:endParaRPr lang="en-US" sz="1803" dirty="0"/>
          </a:p>
        </p:txBody>
      </p:sp>
      <p:sp>
        <p:nvSpPr>
          <p:cNvPr id="13" name="Text 8"/>
          <p:cNvSpPr/>
          <p:nvPr/>
        </p:nvSpPr>
        <p:spPr>
          <a:xfrm>
            <a:off x="10291167" y="4227433"/>
            <a:ext cx="3301246" cy="14649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85"/>
              </a:lnSpc>
              <a:buNone/>
            </a:pPr>
            <a:r>
              <a:rPr lang="en-US" sz="1803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Phishing attacks disguised as social media posts or messages, often offering deals or promotions.</a:t>
            </a:r>
            <a:endParaRPr lang="en-US" sz="1803" dirty="0"/>
          </a:p>
        </p:txBody>
      </p:sp>
      <p:sp>
        <p:nvSpPr>
          <p:cNvPr id="14" name="Shape 9"/>
          <p:cNvSpPr/>
          <p:nvPr/>
        </p:nvSpPr>
        <p:spPr>
          <a:xfrm>
            <a:off x="6295430" y="5837277"/>
            <a:ext cx="7525941" cy="17547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0"/>
          <p:cNvSpPr/>
          <p:nvPr/>
        </p:nvSpPr>
        <p:spPr>
          <a:xfrm>
            <a:off x="6524387" y="5982176"/>
            <a:ext cx="3301246" cy="3662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85"/>
              </a:lnSpc>
              <a:buNone/>
            </a:pPr>
            <a:r>
              <a:rPr lang="en-US" sz="1803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Fake Job Offers</a:t>
            </a:r>
            <a:endParaRPr lang="en-US" sz="1803" dirty="0"/>
          </a:p>
        </p:txBody>
      </p:sp>
      <p:sp>
        <p:nvSpPr>
          <p:cNvPr id="16" name="Text 11"/>
          <p:cNvSpPr/>
          <p:nvPr/>
        </p:nvSpPr>
        <p:spPr>
          <a:xfrm>
            <a:off x="10291167" y="5982176"/>
            <a:ext cx="3301246" cy="14649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85"/>
              </a:lnSpc>
              <a:buNone/>
            </a:pPr>
            <a:r>
              <a:rPr lang="en-US" sz="1803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Phishing emails that promise attractive job opportunities to steal your personal information or access your computer.</a:t>
            </a:r>
            <a:endParaRPr lang="en-US" sz="1803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4988" y="1513046"/>
            <a:ext cx="4924306" cy="520338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86765" y="947618"/>
            <a:ext cx="7497366" cy="6611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06"/>
              </a:lnSpc>
              <a:buNone/>
            </a:pPr>
            <a:r>
              <a:rPr lang="en-US" sz="4165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Conclusion and Key Takeaways</a:t>
            </a:r>
            <a:endParaRPr lang="en-US" sz="4165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765" y="1945958"/>
            <a:ext cx="561975" cy="561975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786765" y="2732723"/>
            <a:ext cx="2644735" cy="330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3"/>
              </a:lnSpc>
              <a:buNone/>
            </a:pPr>
            <a:r>
              <a:rPr lang="en-US" sz="2083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Stay Vigilant</a:t>
            </a:r>
            <a:endParaRPr lang="en-US" sz="2083" dirty="0"/>
          </a:p>
        </p:txBody>
      </p:sp>
      <p:sp>
        <p:nvSpPr>
          <p:cNvPr id="9" name="Text 3"/>
          <p:cNvSpPr/>
          <p:nvPr/>
        </p:nvSpPr>
        <p:spPr>
          <a:xfrm>
            <a:off x="786765" y="3198019"/>
            <a:ext cx="3616643" cy="10787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32"/>
              </a:lnSpc>
              <a:buNone/>
            </a:pPr>
            <a:r>
              <a:rPr lang="en-US" sz="177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Be constantly aware of phishing attempts and practice safe online behavior.</a:t>
            </a:r>
            <a:endParaRPr lang="en-US" sz="177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0593" y="1945958"/>
            <a:ext cx="561975" cy="561975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4740593" y="2732723"/>
            <a:ext cx="2644735" cy="330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3"/>
              </a:lnSpc>
              <a:buNone/>
            </a:pPr>
            <a:r>
              <a:rPr lang="en-US" sz="2083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Don't Click</a:t>
            </a:r>
            <a:endParaRPr lang="en-US" sz="2083" dirty="0"/>
          </a:p>
        </p:txBody>
      </p:sp>
      <p:sp>
        <p:nvSpPr>
          <p:cNvPr id="12" name="Text 5"/>
          <p:cNvSpPr/>
          <p:nvPr/>
        </p:nvSpPr>
        <p:spPr>
          <a:xfrm>
            <a:off x="4740593" y="3198019"/>
            <a:ext cx="3616643" cy="10787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32"/>
              </a:lnSpc>
              <a:buNone/>
            </a:pPr>
            <a:r>
              <a:rPr lang="en-US" sz="177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Think before you click on links or open attachments from unknown senders.</a:t>
            </a:r>
            <a:endParaRPr lang="en-US" sz="177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765" y="4951095"/>
            <a:ext cx="561975" cy="561975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786765" y="5737860"/>
            <a:ext cx="2644735" cy="330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3"/>
              </a:lnSpc>
              <a:buNone/>
            </a:pPr>
            <a:r>
              <a:rPr lang="en-US" sz="2083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Verify Information</a:t>
            </a:r>
            <a:endParaRPr lang="en-US" sz="2083" dirty="0"/>
          </a:p>
        </p:txBody>
      </p:sp>
      <p:sp>
        <p:nvSpPr>
          <p:cNvPr id="15" name="Text 7"/>
          <p:cNvSpPr/>
          <p:nvPr/>
        </p:nvSpPr>
        <p:spPr>
          <a:xfrm>
            <a:off x="786765" y="6203156"/>
            <a:ext cx="3616643" cy="10787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32"/>
              </a:lnSpc>
              <a:buNone/>
            </a:pPr>
            <a:r>
              <a:rPr lang="en-US" sz="177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Double-check the sender's email address and the website URL before taking any action.</a:t>
            </a:r>
            <a:endParaRPr lang="en-US" sz="1770" dirty="0"/>
          </a:p>
        </p:txBody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0593" y="4951095"/>
            <a:ext cx="561975" cy="561975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4740593" y="5737860"/>
            <a:ext cx="3161109" cy="330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3"/>
              </a:lnSpc>
              <a:buNone/>
            </a:pPr>
            <a:r>
              <a:rPr lang="en-US" sz="2083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Report Suspicious Activity</a:t>
            </a:r>
            <a:endParaRPr lang="en-US" sz="2083" dirty="0"/>
          </a:p>
        </p:txBody>
      </p:sp>
      <p:sp>
        <p:nvSpPr>
          <p:cNvPr id="18" name="Text 9"/>
          <p:cNvSpPr/>
          <p:nvPr/>
        </p:nvSpPr>
        <p:spPr>
          <a:xfrm>
            <a:off x="4740593" y="6203156"/>
            <a:ext cx="3616643" cy="10787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32"/>
              </a:lnSpc>
              <a:buNone/>
            </a:pPr>
            <a:r>
              <a:rPr lang="en-US" sz="177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Report any suspected phishing attempts to your IT department or the appropriate authorities.</a:t>
            </a:r>
            <a:endParaRPr lang="en-US" sz="177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594</Words>
  <Application>Microsoft Office PowerPoint</Application>
  <PresentationFormat>Custom</PresentationFormat>
  <Paragraphs>69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Nunito</vt:lpstr>
      <vt:lpstr>PT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MIDDE RISHANTH</cp:lastModifiedBy>
  <cp:revision>2</cp:revision>
  <dcterms:created xsi:type="dcterms:W3CDTF">2024-07-16T04:33:04Z</dcterms:created>
  <dcterms:modified xsi:type="dcterms:W3CDTF">2024-07-16T04:35:24Z</dcterms:modified>
</cp:coreProperties>
</file>